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0" r:id="rId1"/>
  </p:sldMasterIdLst>
  <p:notesMasterIdLst>
    <p:notesMasterId r:id="rId14"/>
  </p:notesMasterIdLst>
  <p:sldIdLst>
    <p:sldId id="443" r:id="rId2"/>
    <p:sldId id="438" r:id="rId3"/>
    <p:sldId id="439" r:id="rId4"/>
    <p:sldId id="440" r:id="rId5"/>
    <p:sldId id="441" r:id="rId6"/>
    <p:sldId id="445" r:id="rId7"/>
    <p:sldId id="446" r:id="rId8"/>
    <p:sldId id="447" r:id="rId9"/>
    <p:sldId id="448" r:id="rId10"/>
    <p:sldId id="449" r:id="rId11"/>
    <p:sldId id="442" r:id="rId12"/>
    <p:sldId id="444" r:id="rId13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Koyu Stil 1 - Vurgu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Koyu Stil 1 - Vurgu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824" autoAdjust="0"/>
    <p:restoredTop sz="95474" autoAdjust="0"/>
  </p:normalViewPr>
  <p:slideViewPr>
    <p:cSldViewPr snapToGrid="0">
      <p:cViewPr varScale="1">
        <p:scale>
          <a:sx n="87" d="100"/>
          <a:sy n="87" d="100"/>
        </p:scale>
        <p:origin x="-13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1341B4-CC30-4739-8400-601353571ABE}" type="datetimeFigureOut">
              <a:rPr lang="tr-TR"/>
              <a:pPr>
                <a:defRPr/>
              </a:pPr>
              <a:t>07.09.2015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91AF85-9B6E-4848-A3B4-4940F83231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1243013"/>
            <a:ext cx="4475163" cy="3355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515AAB-D4E1-4719-8D80-4D2E826FF0FD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8819C-E5B9-46E7-8B52-BC8BA25CA1E6}" type="datetimeFigureOut">
              <a:rPr lang="tr-TR"/>
              <a:pPr>
                <a:defRPr/>
              </a:pPr>
              <a:t>07.09.2015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EDCCE-391D-4AAD-B12E-376E2B43304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57248-73D2-463F-A45D-C3DCD8E14615}" type="datetimeFigureOut">
              <a:rPr lang="tr-TR"/>
              <a:pPr>
                <a:defRPr/>
              </a:pPr>
              <a:t>07.09.2015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9BED-6E38-4576-86A3-4A972538C75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5F81-BFDF-4F3C-AEDF-AB27106A7B21}" type="datetimeFigureOut">
              <a:rPr lang="tr-TR"/>
              <a:pPr>
                <a:defRPr/>
              </a:pPr>
              <a:t>07.09.2015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A6C08-38C1-4E7A-8B57-D149286C6E3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E4E5A-1276-451A-93A6-C380EA4DB4CF}" type="datetimeFigureOut">
              <a:rPr lang="tr-TR"/>
              <a:pPr>
                <a:defRPr/>
              </a:pPr>
              <a:t>07.09.2015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EDB3D-A365-4D98-85E6-87EF7B230D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7DAB5-0B84-4713-8A9E-A473FF6E5C32}" type="datetimeFigureOut">
              <a:rPr lang="tr-TR"/>
              <a:pPr>
                <a:defRPr/>
              </a:pPr>
              <a:t>07.09.2015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1081A-AC50-4855-9A5C-1CF57409D1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4102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72200" y="1600206"/>
            <a:ext cx="54102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F53D-7DE5-4B2A-84E6-7D5E91F2CA98}" type="datetimeFigureOut">
              <a:rPr lang="tr-TR"/>
              <a:pPr>
                <a:defRPr/>
              </a:pPr>
              <a:t>07.09.2015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1BB55-B0FC-4D7A-B4DF-55B05395CF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04E07-7CB1-43D6-8AFE-6B37FD0AB784}" type="datetimeFigureOut">
              <a:rPr lang="tr-TR"/>
              <a:pPr>
                <a:defRPr/>
              </a:pPr>
              <a:t>07.09.2015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E80AC-AACA-4E73-BB26-C7731B4E39D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8980A-DD72-4742-92D5-8260BD6D6120}" type="datetimeFigureOut">
              <a:rPr lang="tr-TR"/>
              <a:pPr>
                <a:defRPr/>
              </a:pPr>
              <a:t>07.09.2015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E40ED-A2C8-4DCB-8EB1-9085EEB575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243E6-6914-48C9-BBA9-9FA84A91568D}" type="datetimeFigureOut">
              <a:rPr lang="tr-TR"/>
              <a:pPr>
                <a:defRPr/>
              </a:pPr>
              <a:t>07.09.2015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F3B45-DC38-41AB-98E0-272BD9D2C6D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4164-1C31-43B9-BEF4-A845621B63AF}" type="datetimeFigureOut">
              <a:rPr lang="tr-TR"/>
              <a:pPr>
                <a:defRPr/>
              </a:pPr>
              <a:t>07.09.2015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9473D-5716-46E6-992D-0093D555775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D2493-8B5C-478B-8550-22F8D2501E35}" type="datetimeFigureOut">
              <a:rPr lang="tr-TR"/>
              <a:pPr>
                <a:defRPr/>
              </a:pPr>
              <a:t>07.09.2015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2B577-B86C-47F6-B69A-FF73977026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AF906C-99EA-4910-9225-C44D08C865EE}" type="datetimeFigureOut">
              <a:rPr lang="tr-TR"/>
              <a:pPr>
                <a:defRPr/>
              </a:pPr>
              <a:t>07.09.2015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86CFE-CA33-4938-AF73-284DF30E6B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8"/>
            <a:ext cx="9144000" cy="347663"/>
          </a:xfrm>
          <a:prstGeom prst="rect">
            <a:avLst/>
          </a:prstGeom>
          <a:solidFill>
            <a:schemeClr val="accent6"/>
          </a:solidFill>
        </p:spPr>
        <p:txBody>
          <a:bodyPr>
            <a:spAutoFit/>
          </a:bodyPr>
          <a:lstStyle/>
          <a:p>
            <a:pPr algn="ctr" fontAlgn="ctr">
              <a:defRPr/>
            </a:pPr>
            <a:r>
              <a:rPr lang="tr-TR" sz="1662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 EĞİTİMİ MERKEZLERİ KURS İSTATİSTİKİ BİLGİLERİ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0" y="655638"/>
            <a:ext cx="9144000" cy="347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166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– 2015 Eğitim Öğretim Yılı  (01.01.2015 – </a:t>
            </a:r>
            <a:r>
              <a:rPr lang="tr-TR" sz="166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07.09.2015</a:t>
            </a:r>
            <a:r>
              <a:rPr lang="tr-TR" sz="166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Kurs İstatistikleri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/>
        </p:nvGraphicFramePr>
        <p:xfrm>
          <a:off x="446092" y="1420813"/>
          <a:ext cx="8394853" cy="3740744"/>
        </p:xfrm>
        <a:graphic>
          <a:graphicData uri="http://schemas.openxmlformats.org/drawingml/2006/table">
            <a:tbl>
              <a:tblPr/>
              <a:tblGrid>
                <a:gridCol w="1531345"/>
                <a:gridCol w="767508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9982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KURS TÜRÜ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KURS SAYISI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KATILAN KURSİYER SAYISI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BELGE ALAN KURSİYER SAYISI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998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TOPLAM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ERKEK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KADIN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TOPLAM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ERKEK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KADIN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75014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Okuma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Yazma 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Kursları I. Kademe ( Seviye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Tespit Sınavları+Kurslar)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Okuma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Yazma 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Kursları II.Kademe ( Seviye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Tespit Sınavları+Kurslar)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/>
        </p:nvGraphicFramePr>
        <p:xfrm>
          <a:off x="0" y="0"/>
          <a:ext cx="9144000" cy="6851654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287392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HALK EĞİTİM MERKEZİ MÜDÜRLÜKLERİNCE </a:t>
                      </a:r>
                      <a:r>
                        <a:rPr lang="tr-TR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AÇILAN </a:t>
                      </a:r>
                    </a:p>
                    <a:p>
                      <a:pPr algn="ctr" rtl="0" fontAlgn="ctr"/>
                      <a:r>
                        <a:rPr lang="tr-TR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ENGELLİ </a:t>
                      </a:r>
                      <a:r>
                        <a:rPr lang="tr-TR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VATANDAŞLARA </a:t>
                      </a:r>
                      <a:r>
                        <a:rPr lang="tr-TR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YÖNELİK KURSLAR</a:t>
                      </a:r>
                    </a:p>
                    <a:p>
                      <a:pPr algn="ctr" rtl="0" fontAlgn="ctr"/>
                      <a:r>
                        <a:rPr lang="tr-TR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(2014 – 2015 Eğitim Öğretim Yılı )</a:t>
                      </a:r>
                      <a:endParaRPr lang="tr-TR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İL / İLÇE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Açılan Kurs Sayısı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Toplam Kursiyer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Erkek Kursiyer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Kadın Kursiyer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SAMSUN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Alaçam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Asarcık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Atakum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Ayvacık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Bafra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Canik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Çarşamba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Havza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İlkadım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Kavak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Ladik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19.May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Salıpazarı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Tekkeköy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Terme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Vezirköprü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Yakakent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8806349"/>
              </p:ext>
            </p:extLst>
          </p:nvPr>
        </p:nvGraphicFramePr>
        <p:xfrm>
          <a:off x="4" y="614861"/>
          <a:ext cx="9143999" cy="6243136"/>
        </p:xfrm>
        <a:graphic>
          <a:graphicData uri="http://schemas.openxmlformats.org/drawingml/2006/table">
            <a:tbl>
              <a:tblPr/>
              <a:tblGrid>
                <a:gridCol w="2452992"/>
                <a:gridCol w="764341"/>
                <a:gridCol w="790223"/>
                <a:gridCol w="948266"/>
                <a:gridCol w="982134"/>
                <a:gridCol w="970844"/>
                <a:gridCol w="1009551"/>
                <a:gridCol w="1225648"/>
              </a:tblGrid>
              <a:tr h="237874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2014-2015 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EĞİTİM ÖĞRETİM 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YILI (01.09.2014-31.08.2015)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5224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Mesleki Eğitim Merkezinin Adı 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14-19 YAŞ ÇIRAK ÖĞRENCİ SAYISI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19 YAŞ ÜSTÜ ÇIRAK ÖĞRENCİ SAYISI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42590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Erkek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Kız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Erkek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Kız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GENEL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88127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Çarşamba Mesleki Eğitim Merkezi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78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Havza Mesleki Eğitim Merkezi 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27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İlkadım  Mesleki Eğitim Merkezi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27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İsmail Ahıskalı Mesleki Eğitim Merkezi Müd.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35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Terme Mesleki Eğitim Merkezi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27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Vezirköprü Mesleki Eğitim Merkezi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87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8226" marR="8226" marT="8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– 2015 EĞİTİM ÖĞRETİM YILI ÇIRAK ÖĞRENCİ SAYISAL VERİLERİ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493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/>
        </p:nvGraphicFramePr>
        <p:xfrm>
          <a:off x="1" y="4"/>
          <a:ext cx="9144002" cy="6964107"/>
        </p:xfrm>
        <a:graphic>
          <a:graphicData uri="http://schemas.openxmlformats.org/drawingml/2006/table">
            <a:tbl>
              <a:tblPr/>
              <a:tblGrid>
                <a:gridCol w="256165"/>
                <a:gridCol w="3623444"/>
                <a:gridCol w="1321667"/>
                <a:gridCol w="657121"/>
                <a:gridCol w="657121"/>
                <a:gridCol w="657121"/>
                <a:gridCol w="657121"/>
                <a:gridCol w="657121"/>
                <a:gridCol w="657121"/>
              </a:tblGrid>
              <a:tr h="471602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İŞBİRLİĞİ HALİNDE AÇILAN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KURSLAR</a:t>
                      </a:r>
                      <a:r>
                        <a:rPr lang="tr-T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2014-2015 EĞİTİM-ÖĞRETİM YILI (01/09/2014-31.08.2015)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2961">
                <a:tc gridSpan="2">
                  <a:txBody>
                    <a:bodyPr/>
                    <a:lstStyle/>
                    <a:p>
                      <a:pPr algn="ctr" fontAlgn="t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Kursa Kayıtlı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Sertifika Alan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507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İŞBİRLİĞİ YAPILAN KURUMLAR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Açılan Kurs Sayısı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 </a:t>
                      </a:r>
                      <a:b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Kursiyer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Ekrek </a:t>
                      </a:r>
                      <a:b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Kursiyer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Kadın </a:t>
                      </a:r>
                      <a:b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Kursiyer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 </a:t>
                      </a:r>
                      <a:b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Kursiyer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Ekrek </a:t>
                      </a:r>
                      <a:b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Kursiyer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Kadın </a:t>
                      </a:r>
                      <a:b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Kursiyer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2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Adalet Bakanlığı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Aile ve Sosyal Politikalar Bakanlığı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2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Belediye Başkanlığı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Bir İlköğretim Kurumu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2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Bir Ortaöğretim Kurumu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Genelkurmay Başkanlığı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Gençlik ve Spor İl Müdürlüğü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2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Milli Savunma Bakanlığı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Sağlık Bakanlığı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Sivil Toplum Kuruluşları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76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Türk Hava Kurumu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2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Yerel Düzeyde Protokol Yapılan Firmalarla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Çevre ve Orman Müdürlüğü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Üniversite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İlçe Belediye Başkanlığı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İçişleri Bakanlığı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İşkur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2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KURUM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EKLEME YAPABİLİRSİNİZ.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8032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TOPLAM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8"/>
            <a:ext cx="9144000" cy="347663"/>
          </a:xfrm>
          <a:prstGeom prst="rect">
            <a:avLst/>
          </a:prstGeom>
          <a:solidFill>
            <a:schemeClr val="accent6"/>
          </a:solidFill>
        </p:spPr>
        <p:txBody>
          <a:bodyPr>
            <a:spAutoFit/>
          </a:bodyPr>
          <a:lstStyle/>
          <a:p>
            <a:pPr algn="ctr" fontAlgn="ctr">
              <a:defRPr/>
            </a:pPr>
            <a:r>
              <a:rPr lang="tr-TR" sz="1662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 EĞİTİM MERKEZLERİ KURS İSTATİSTİKİ BİLGİLERİ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0" y="655638"/>
            <a:ext cx="9144000" cy="347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166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tr-TR" sz="166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tr-TR" sz="166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tr-TR" sz="166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 Öğretim Yılı  (</a:t>
            </a:r>
            <a:r>
              <a:rPr lang="tr-TR" sz="166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01.09.2014 </a:t>
            </a:r>
            <a:r>
              <a:rPr lang="tr-TR" sz="166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tr-TR" sz="166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31.08.2015) </a:t>
            </a:r>
            <a:r>
              <a:rPr lang="tr-TR" sz="166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Kurs İstatistikleri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/>
        </p:nvGraphicFramePr>
        <p:xfrm>
          <a:off x="446315" y="1420132"/>
          <a:ext cx="8394853" cy="4529162"/>
        </p:xfrm>
        <a:graphic>
          <a:graphicData uri="http://schemas.openxmlformats.org/drawingml/2006/table">
            <a:tbl>
              <a:tblPr/>
              <a:tblGrid>
                <a:gridCol w="1531345"/>
                <a:gridCol w="767508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9982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KURS TÜRÜ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KURS SAYISI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KATILAN KURSİYER SAYISI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BELGE ALAN KURSİYER SAYISI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998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TOPLAM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ERKEK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KADIN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TOPLAM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ERKEK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KADIN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75014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Genel Kurslar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Mesleki ve Teknik Kurslar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729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Okuma Yazma Kursları</a:t>
                      </a: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5" marR="8015" marT="80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4"/>
          <p:cNvGraphicFramePr>
            <a:graphicFrameLocks noGrp="1"/>
          </p:cNvGraphicFramePr>
          <p:nvPr/>
        </p:nvGraphicFramePr>
        <p:xfrm>
          <a:off x="206829" y="435429"/>
          <a:ext cx="8741230" cy="2132932"/>
        </p:xfrm>
        <a:graphic>
          <a:graphicData uri="http://schemas.openxmlformats.org/drawingml/2006/table">
            <a:tbl>
              <a:tblPr/>
              <a:tblGrid>
                <a:gridCol w="1748246"/>
                <a:gridCol w="1748246"/>
                <a:gridCol w="1748246"/>
                <a:gridCol w="1748246"/>
                <a:gridCol w="1748246"/>
              </a:tblGrid>
              <a:tr h="112361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HALK EĞİTİM MERKEZİ MÜDÜRLÜKLERİNCE AÇIK</a:t>
                      </a:r>
                      <a:r>
                        <a:rPr lang="tr-TR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ÖĞRETİM SINAVLARINA YÖNELİK AÇILAN KURSLAR</a:t>
                      </a:r>
                    </a:p>
                    <a:p>
                      <a:pPr algn="ctr" rtl="0" fontAlgn="ctr"/>
                      <a:r>
                        <a:rPr lang="tr-TR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(2014 – 2015 Eğitim Öğretim Yılı)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37239"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İLÇE ADI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Açılan Kurs Sayısı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Toplam Kursiyer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Erkek Kursiyer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Kadın Kursiyer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4">
                <a:tc>
                  <a:txBody>
                    <a:bodyPr/>
                    <a:lstStyle/>
                    <a:p>
                      <a:pPr algn="ctr" rtl="0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43404">
                <a:tc>
                  <a:txBody>
                    <a:bodyPr/>
                    <a:lstStyle/>
                    <a:p>
                      <a:pPr algn="l" rtl="0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o 4"/>
          <p:cNvGraphicFramePr>
            <a:graphicFrameLocks noGrp="1"/>
          </p:cNvGraphicFramePr>
          <p:nvPr/>
        </p:nvGraphicFramePr>
        <p:xfrm>
          <a:off x="217716" y="3385457"/>
          <a:ext cx="8741230" cy="2132932"/>
        </p:xfrm>
        <a:graphic>
          <a:graphicData uri="http://schemas.openxmlformats.org/drawingml/2006/table">
            <a:tbl>
              <a:tblPr/>
              <a:tblGrid>
                <a:gridCol w="1748246"/>
                <a:gridCol w="1748246"/>
                <a:gridCol w="1748246"/>
                <a:gridCol w="1748246"/>
                <a:gridCol w="1748246"/>
              </a:tblGrid>
              <a:tr h="112361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HALK EĞİTİM MERKEZİ MÜDÜRLÜKLERİNCE ÜNİVERSİTE </a:t>
                      </a:r>
                      <a:r>
                        <a:rPr lang="tr-TR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SINAVLARINA YÖNELİK AÇILAN KURSLAR</a:t>
                      </a:r>
                    </a:p>
                    <a:p>
                      <a:pPr algn="ctr" rtl="0" fontAlgn="ctr"/>
                      <a:r>
                        <a:rPr lang="tr-TR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(2014 – 2015 Eğitim Öğretim Yılı)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37239"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İLÇE ADI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Açılan Kurs Sayısı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Toplam Kursiyer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Erkek Kursiyer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Kadın Kursiyer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4">
                <a:tc>
                  <a:txBody>
                    <a:bodyPr/>
                    <a:lstStyle/>
                    <a:p>
                      <a:pPr algn="ctr" rtl="0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43404">
                <a:tc>
                  <a:txBody>
                    <a:bodyPr/>
                    <a:lstStyle/>
                    <a:p>
                      <a:pPr algn="l" rtl="0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055917" y="457202"/>
          <a:ext cx="7794173" cy="3245482"/>
        </p:xfrm>
        <a:graphic>
          <a:graphicData uri="http://schemas.openxmlformats.org/drawingml/2006/table">
            <a:tbl>
              <a:tblPr/>
              <a:tblGrid>
                <a:gridCol w="1738073"/>
                <a:gridCol w="1819545"/>
                <a:gridCol w="1710916"/>
                <a:gridCol w="1317134"/>
                <a:gridCol w="1208505"/>
              </a:tblGrid>
              <a:tr h="110641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YABANCI UYRUKLULARA YÖNELİK </a:t>
                      </a: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KURSLAR</a:t>
                      </a:r>
                    </a:p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2014-2015 EĞİTİM –ÖĞRETİM YILI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33888">
                <a:tc gridSpan="4">
                  <a:txBody>
                    <a:bodyPr/>
                    <a:lstStyle/>
                    <a:p>
                      <a:pPr algn="l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516">
                <a:tc rowSpan="4"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Türkçe veya</a:t>
                      </a:r>
                      <a:br>
                        <a:rPr lang="tr-TR" sz="20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</a:br>
                      <a:r>
                        <a:rPr lang="tr-TR" sz="20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Okuma Yazma Kursları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Açılan Kurs Sayısı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Tamamlanan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Devam Eden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88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88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Kursiyer (Öğrenci)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88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Kursiyer (Yetişkin)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751116" y="555171"/>
          <a:ext cx="7859488" cy="3254830"/>
        </p:xfrm>
        <a:graphic>
          <a:graphicData uri="http://schemas.openxmlformats.org/drawingml/2006/table">
            <a:tbl>
              <a:tblPr/>
              <a:tblGrid>
                <a:gridCol w="356117"/>
                <a:gridCol w="1249968"/>
                <a:gridCol w="997126"/>
                <a:gridCol w="1039860"/>
                <a:gridCol w="1039860"/>
                <a:gridCol w="1039860"/>
                <a:gridCol w="740722"/>
                <a:gridCol w="1395975"/>
              </a:tblGrid>
              <a:tr h="94370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2014-2015 EĞİTİM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ÖĞRETİM YILI </a:t>
                      </a:r>
                    </a:p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DESTEKLEME 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 YETİŞTİRME KURSLARI İLÇE İSTATİSTİĞİ </a:t>
                      </a:r>
                    </a:p>
                  </a:txBody>
                  <a:tcPr marL="8283" marR="8283" marT="82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4074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SIRA</a:t>
                      </a:r>
                      <a:b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NO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İLÇE ADI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KURS MERKEZİ </a:t>
                      </a:r>
                      <a:b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OKUL SAYISI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AÇILAN </a:t>
                      </a:r>
                      <a:b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KURS SAYISI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KURSLARDA KAYITLI ÖĞRENCİ SAYISI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GÖREVLENDİRİLEN </a:t>
                      </a:r>
                      <a:b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ÖĞRETMEN SAYISI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518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ÖRGÜN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YAYGIN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TOPLAM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85187">
                <a:tc>
                  <a:txBody>
                    <a:bodyPr/>
                    <a:lstStyle/>
                    <a:p>
                      <a:pPr algn="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/>
        </p:nvGraphicFramePr>
        <p:xfrm>
          <a:off x="33338" y="-11113"/>
          <a:ext cx="9064128" cy="6858012"/>
        </p:xfrm>
        <a:graphic>
          <a:graphicData uri="http://schemas.openxmlformats.org/drawingml/2006/table">
            <a:tbl>
              <a:tblPr/>
              <a:tblGrid>
                <a:gridCol w="2266032"/>
                <a:gridCol w="2266032"/>
                <a:gridCol w="2266032"/>
                <a:gridCol w="2266032"/>
              </a:tblGrid>
              <a:tr h="103619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AÇIK ÖĞRETİM LİSESİ </a:t>
                      </a:r>
                      <a:r>
                        <a:rPr lang="tr-TR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2014-2015 </a:t>
                      </a:r>
                      <a:r>
                        <a:rPr lang="tr-T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 İLİ ÖĞRENCİ </a:t>
                      </a:r>
                      <a:r>
                        <a:rPr lang="tr-TR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SAYILARI</a:t>
                      </a:r>
                      <a:endParaRPr lang="tr-T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İLÇE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ERKEK</a:t>
                      </a:r>
                      <a:endParaRPr lang="tr-TR" sz="1400" b="1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KIZ</a:t>
                      </a:r>
                      <a:endParaRPr lang="tr-TR" sz="1400" b="1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ALAÇAM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ASARCIK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ATAKUM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AYVACIK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BAFRA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CANİK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3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ÇARŞAMBA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HAVZA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İLKADIM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KAVAK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LADİK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ONDOKUZMAYIS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SALIPAZARI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TEKKEKÖY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TERME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VEZİRKÖPRÜ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YAKAKENT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GENEL TOPLAM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1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1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1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/>
        </p:nvGraphicFramePr>
        <p:xfrm>
          <a:off x="33338" y="-11113"/>
          <a:ext cx="9064128" cy="6858012"/>
        </p:xfrm>
        <a:graphic>
          <a:graphicData uri="http://schemas.openxmlformats.org/drawingml/2006/table">
            <a:tbl>
              <a:tblPr/>
              <a:tblGrid>
                <a:gridCol w="2266032"/>
                <a:gridCol w="2266032"/>
                <a:gridCol w="2266032"/>
                <a:gridCol w="2266032"/>
              </a:tblGrid>
              <a:tr h="103619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MESLEKİ AÇIK </a:t>
                      </a:r>
                      <a:r>
                        <a:rPr lang="tr-T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ÖĞRETİM LİSESİ </a:t>
                      </a:r>
                      <a:r>
                        <a:rPr lang="tr-TR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2014-2015</a:t>
                      </a:r>
                    </a:p>
                    <a:p>
                      <a:pPr algn="ctr" fontAlgn="b"/>
                      <a:r>
                        <a:rPr lang="tr-TR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 İLİ ÖĞRENCİ </a:t>
                      </a:r>
                      <a:r>
                        <a:rPr lang="tr-TR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SAYILARI</a:t>
                      </a:r>
                      <a:endParaRPr lang="tr-T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İLÇE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ERKEK</a:t>
                      </a:r>
                      <a:endParaRPr lang="tr-TR" sz="1400" b="1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KIZ</a:t>
                      </a:r>
                      <a:endParaRPr lang="tr-TR" sz="1400" b="1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ALAÇAM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ASARCIK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ATAKUM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AYVACIK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BAFRA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CANİK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3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ÇARŞAMBA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HAVZA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İLKADIM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KAVAK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LADİK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ONDOKUZMAYIS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SALIPAZARI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TEKKEKÖY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TERME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VEZİRKÖPRÜ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YAKAKENT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GENEL TOPLAM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/>
        </p:nvGraphicFramePr>
        <p:xfrm>
          <a:off x="33338" y="-11113"/>
          <a:ext cx="9064128" cy="6858012"/>
        </p:xfrm>
        <a:graphic>
          <a:graphicData uri="http://schemas.openxmlformats.org/drawingml/2006/table">
            <a:tbl>
              <a:tblPr/>
              <a:tblGrid>
                <a:gridCol w="2266032"/>
                <a:gridCol w="2266032"/>
                <a:gridCol w="2266032"/>
                <a:gridCol w="2266032"/>
              </a:tblGrid>
              <a:tr h="103619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AÇIK </a:t>
                      </a:r>
                      <a:r>
                        <a:rPr lang="tr-T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ÖĞRETİM </a:t>
                      </a:r>
                      <a:r>
                        <a:rPr lang="tr-TR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ORTAOKULU 2014-2015</a:t>
                      </a:r>
                    </a:p>
                    <a:p>
                      <a:pPr algn="ctr" fontAlgn="b"/>
                      <a:r>
                        <a:rPr lang="tr-TR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 İLİ ÖĞRENCİ </a:t>
                      </a:r>
                      <a:r>
                        <a:rPr lang="tr-TR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SAYILARI</a:t>
                      </a:r>
                      <a:endParaRPr lang="tr-T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İLÇE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ERKEK</a:t>
                      </a:r>
                      <a:endParaRPr lang="tr-TR" sz="1400" b="1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KIZ</a:t>
                      </a:r>
                      <a:endParaRPr lang="tr-TR" sz="1400" b="1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ALAÇAM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ASARCIK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ATAKUM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AYVACIK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BAFRA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CANİK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3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ÇARŞAMBA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HAVZA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İLKADIM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KAVAK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LADİK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ONDOKUZMAYIS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SALIPAZARI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TEKKEKÖY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TERME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VEZİRKÖPRÜ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YAKAKENT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333333"/>
                        </a:solidFill>
                        <a:latin typeface="Tahoma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6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GENEL TOPLAM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/>
        </p:nvGraphicFramePr>
        <p:xfrm>
          <a:off x="0" y="0"/>
          <a:ext cx="9144000" cy="6851654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287392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HALK EĞİTİM MERKEZİ MÜDÜRLÜKLERİNCE </a:t>
                      </a:r>
                      <a:r>
                        <a:rPr lang="tr-TR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AÇILAN HİJYEN KURSLARI</a:t>
                      </a:r>
                    </a:p>
                    <a:p>
                      <a:pPr algn="ctr" rtl="0" fontAlgn="ctr"/>
                      <a:r>
                        <a:rPr lang="tr-TR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(2014 – 2015 Eğitim Öğretim Yılı )</a:t>
                      </a:r>
                      <a:endParaRPr lang="tr-TR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İL / İLÇE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Açılan Kurs Sayısı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Toplam Kursiyer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Erkek Kursiyer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Kadın Kursiyer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SAMSUN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Alaçam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Asarcık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Atakum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Ayvacık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Bafra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Canik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Çarşamba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Havza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İlkadım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Kavak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Ladik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19.May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Salıpazarı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Tekkeköy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Terme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Vezirköprü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8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Yakakent</a:t>
                      </a: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86" marR="6386" marT="6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1948</TotalTime>
  <Words>572</Words>
  <Application>Microsoft Office PowerPoint</Application>
  <PresentationFormat>Ekran Gösterisi (4:3)</PresentationFormat>
  <Paragraphs>259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 HAYAT BOYU ÖĞRENME, HALK EĞİTİMİ PLANLAMA ve İŞBİRLİĞİ KOMİSYON TOPLANTISI</dc:title>
  <dc:creator>SAMSUNMEM</dc:creator>
  <cp:lastModifiedBy>Büşra AYGIN</cp:lastModifiedBy>
  <cp:revision>171</cp:revision>
  <cp:lastPrinted>2014-02-14T11:54:32Z</cp:lastPrinted>
  <dcterms:created xsi:type="dcterms:W3CDTF">2013-09-05T10:57:40Z</dcterms:created>
  <dcterms:modified xsi:type="dcterms:W3CDTF">2015-09-07T08:48:42Z</dcterms:modified>
</cp:coreProperties>
</file>